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7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7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68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74.xml" ContentType="application/vnd.openxmlformats-officedocument.presentationml.slide+xml"/>
  <Override PartName="/ppt/slides/slide55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69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notesSlides/notesSlide76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62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21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57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6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s/slide76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4.xml" ContentType="application/vnd.openxmlformats-officedocument.presentationml.slide+xml"/>
  <Override PartName="/ppt/slides/slide73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60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8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</p:sldIdLst>
  <p:sldSz cx="12192000" cy="6858000"/>
  <p:notesSz cx="6858000" cy="9144000"/>
  <p:defaultTextStyle>
    <a:defPPr>
      <a:defRPr lang="en-GB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 /><Relationship Id="rId82" Type="http://schemas.openxmlformats.org/officeDocument/2006/relationships/tableStyles" Target="tableStyles.xml" /><Relationship Id="rId8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931120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11659430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GB"/>
              <a:t>10/30/2013</a:t>
            </a:fld>
            <a:endParaRPr lang="en-GB"/>
          </a:p>
        </p:txBody>
      </p:sp>
      <p:sp>
        <p:nvSpPr>
          <p:cNvPr id="783930288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GB"/>
          </a:p>
        </p:txBody>
      </p:sp>
      <p:sp>
        <p:nvSpPr>
          <p:cNvPr id="436723553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GB"/>
          </a:p>
        </p:txBody>
      </p:sp>
      <p:sp>
        <p:nvSpPr>
          <p:cNvPr id="526101029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37720930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 ?>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 ?>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 ?>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 ?>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 ?>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 ?>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 ?>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 ?>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4075578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03548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GB">
              <a:latin typeface="Arial"/>
              <a:cs typeface="Arial"/>
            </a:endParaRPr>
          </a:p>
        </p:txBody>
      </p:sp>
      <p:sp>
        <p:nvSpPr>
          <p:cNvPr id="9557319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GB"/>
              <a:t>1</a:t>
            </a:fld>
            <a:endParaRPr lang="en-GB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42731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377360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3532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A23CFC-586B-51EC-482B-738C26A5EC19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442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63818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3968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C8D977-F386-EF7E-1AF5-074E4B0D747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04385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87573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25262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BB867A-7178-BD6C-C80B-243141206817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34255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57028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12023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19CB95-5ACC-B4C5-D401-29B5DBAD07D9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68098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85309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41079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E7DA7C-3D49-3F0C-98D6-9856C7439794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11259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153994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11500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8BE171-F46C-6AD3-F94B-7DC936EBAD38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2091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754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20364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844FB0-BC73-2404-E3C0-15BFF709D7D3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91431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565118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5958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E15C72-D828-6C6C-87A7-6D21E18E9745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1991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72235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499723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AD4892-11B9-BC50-8869-6ACC1C4584DD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65578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21406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4468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AADB17-2DD7-0AD6-9124-5D8F32B0D00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54414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660967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789709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DB2651-C1EC-6BD5-F328-9ADC7EED0B4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71727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54121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47145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0472FB-13F9-B500-477E-86508988446B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7171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6933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48708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F299A9-E929-9B3F-6CFC-836FBB1C4840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41164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87172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67028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63C6F5-EFA5-7F47-5731-A7F6E0C3C1F9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58483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9955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19264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A45CF3-7491-871E-5993-3F6354359306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78508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82526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9623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6884B4-361D-03E5-3B31-D235B78DEA4E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6148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83328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2823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EB0D71-7BB8-0C3E-AFE1-E325DDF4D392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14941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92513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06580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7AEEED-D225-0262-D143-FE24A5A84040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068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23229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064885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263E71-1B51-8D8B-39E3-916B208D7F0B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93040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76004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00034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D42060-B7F2-A833-2C06-8C5C5A2B4955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63036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31470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0332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90E2C-1788-7996-0A5A-1E97143AD48F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40127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946133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98731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D5F6FA-FA60-54D9-3F56-CFE9264EB86F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72542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68305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62083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20455C-78B1-E20B-7386-D69C8521DEDC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06170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05182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64876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621DEC-BE42-94D1-F0F4-6B02A2FD989E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76559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81714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25001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75EAC9-D773-2D79-5310-BD22F3977FC4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93180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09831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425203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B5371C-5E75-7FFC-A539-7B360BDA7A1A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09520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23076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687097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56757A-5001-4F88-2B3D-C97BF75D0EF3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9133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2719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307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E63D20-5D10-E6C6-153A-F4828BD351BC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65769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02792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0860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C228A4-EDBF-13FE-D7F4-04DBCD01360E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14834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4516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02221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8AEC32-62D0-6E15-B057-9C54B505F08B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44208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87346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65080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C3F74B-D5C1-230D-1DFD-5390C0F83FFE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96242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91281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24006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2EB207-4261-72E1-80DC-6FB4017A1B00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90119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238423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03805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174818-4463-3F93-E2E6-6D2B7C81FDD2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9833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81236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99266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8FA6881-E144-BBA5-2084-BA0A4C297112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10743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48425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6408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4F6C4F-4F18-8D7F-12C3-534FA46A4588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60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63896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60693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9A6B9C-AACE-4921-18A3-96E82F4DF6C1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2233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52609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56896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5A4FBF-D4C8-804A-07D0-8678B502E7EF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23427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71959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83570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FC78AD-72C0-5CDD-FDC1-C7A9A009F625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55687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896035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20711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C34DD4-BB3A-241A-BE70-7E88DE25F49B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26194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05648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086871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029CE1-9BA9-E309-4EC5-4EFEECFEA902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47300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47232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08158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CB3AF0-CA7B-9889-D634-6CEEAD9FBA0D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16238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39319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29058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A35DB1-75CE-58C4-70AF-A7D6A4EE28FA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49430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07326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71056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DD557A-37F6-3BFF-5E8F-481B19074E5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8480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42535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66739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869B38-7C0E-6C69-3EE8-674E57681FF7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65365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13337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279562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DCFA35-21C1-2350-CC24-1B036F0C811B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358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5429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25817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F6BD41-5DD1-D88D-C6F1-ABFB6FE59227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58908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666078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19388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B87235-EDB6-2F6C-3136-E1173957BA81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71968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51083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5282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BBCD24-B36D-4F47-DB6A-3E086BE92A65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07281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08746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12314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DE8716-6647-546F-C8E0-3B52DAAD7597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6816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48991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721441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CEEBCE-A92E-A74E-0525-4EC76099CD3E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3376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52089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27767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C15699-6B3A-9ACC-A96F-7A7EF13BD40C}" type="slidenum">
              <a:rPr/>
              <a:t/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85098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103423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29081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707B47-6939-EEAB-9E86-5FC54EA71A3E}" type="slidenum">
              <a:rPr/>
              <a:t/>
            </a:fld>
            <a:endParaRPr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79029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31988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89156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3FCF4C-33A0-98C5-53AE-96169BD59BB4}" type="slidenum">
              <a:rPr/>
              <a:t/>
            </a:fld>
            <a:endParaRPr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83666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66015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32945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59D801-E10E-0F59-9577-FD6C8FE54B3A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46436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48667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07856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4EA385-0DCF-22EF-AB43-FBB0000E92C9}" type="slidenum">
              <a:rPr/>
              <a:t/>
            </a:fld>
            <a:endParaRPr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11255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25717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0309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9B8F19-0796-A5B0-636E-8C7DB237C8BD}" type="slidenum">
              <a:rPr/>
              <a:t/>
            </a:fld>
            <a:endParaRPr/>
          </a:p>
        </p:txBody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06164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31751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98061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AB415-5A3D-2134-A709-D46A4E46F75A}" type="slidenum">
              <a:rPr/>
              <a:t/>
            </a:fld>
            <a:endParaRPr/>
          </a:p>
        </p:txBody>
      </p:sp>
    </p:spTree>
  </p:cSld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23935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662081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76300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70D444-BE69-BA59-9624-A0BA68545179}" type="slidenum">
              <a:rPr/>
              <a:t/>
            </a:fld>
            <a:endParaRPr/>
          </a:p>
        </p:txBody>
      </p:sp>
    </p:spTree>
  </p:cSld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60382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99075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6792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27E874-9DAB-F1B0-9E9E-30362F905311}" type="slidenum">
              <a:rPr/>
              <a:t/>
            </a:fld>
            <a:endParaRPr/>
          </a:p>
        </p:txBody>
      </p:sp>
    </p:spTree>
  </p:cSld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1736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46806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65825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BE01AD-63B6-4B21-AE5B-80C99C1AA2FE}" type="slidenum">
              <a:rPr/>
              <a:t/>
            </a:fld>
            <a:endParaRPr/>
          </a:p>
        </p:txBody>
      </p:sp>
    </p:spTree>
  </p:cSld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11732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83700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06775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EEDEA2-2CF3-D60D-3E77-463A1F0D4EB8}" type="slidenum">
              <a:rPr/>
              <a:t/>
            </a:fld>
            <a:endParaRPr/>
          </a:p>
        </p:txBody>
      </p:sp>
    </p:spTree>
  </p:cSld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47761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50335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8828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BFE1BB-6685-430D-2F60-983CAB470667}" type="slidenum">
              <a:rPr/>
              <a:t/>
            </a:fld>
            <a:endParaRPr/>
          </a:p>
        </p:txBody>
      </p:sp>
    </p:spTree>
  </p:cSld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7458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12137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99727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1BBDB4-15E6-6C8C-17E2-0460A6386B51}" type="slidenum">
              <a:rPr/>
              <a:t/>
            </a:fld>
            <a:endParaRPr/>
          </a:p>
        </p:txBody>
      </p:sp>
    </p:spTree>
  </p:cSld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31002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13438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61054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22BCB5-4ECD-185E-F2F1-3168288ACB7A}" type="slidenum">
              <a:rPr/>
              <a:t/>
            </a:fld>
            <a:endParaRPr/>
          </a:p>
        </p:txBody>
      </p:sp>
    </p:spTree>
  </p:cSld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77160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18441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1855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777658-1D44-2F2A-B331-6B1645C14AF8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76521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14149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98828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FDC023-11A3-24A3-CF53-1D51620DE78C}" type="slidenum">
              <a:rPr/>
              <a:t/>
            </a:fld>
            <a:endParaRPr/>
          </a:p>
        </p:txBody>
      </p:sp>
    </p:spTree>
  </p:cSld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79977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89109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75164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B66389-8905-0EA9-506E-07578F7817DD}" type="slidenum">
              <a:rPr/>
              <a:t/>
            </a:fld>
            <a:endParaRPr/>
          </a:p>
        </p:txBody>
      </p:sp>
    </p:spTree>
  </p:cSld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84193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61989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97925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EEE7C0-7DAE-FE2B-CEE5-0677C11FFA0C}" type="slidenum">
              <a:rPr/>
              <a:t/>
            </a:fld>
            <a:endParaRPr/>
          </a:p>
        </p:txBody>
      </p:sp>
    </p:spTree>
  </p:cSld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74254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03576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741794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73B00-E0D7-8700-168E-8D5BED1674F8}" type="slidenum">
              <a:rPr/>
              <a:t/>
            </a:fld>
            <a:endParaRPr/>
          </a:p>
        </p:txBody>
      </p:sp>
    </p:spTree>
  </p:cSld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6138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23300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704567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EF6CEE-34EC-1339-D428-26094DC776B5}" type="slidenum">
              <a:rPr/>
              <a:t/>
            </a:fld>
            <a:endParaRPr/>
          </a:p>
        </p:txBody>
      </p:sp>
    </p:spTree>
  </p:cSld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41758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05339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86616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351954-D25C-C6F5-4CB4-8D44CFAF6AF1}" type="slidenum">
              <a:rPr/>
              <a:t/>
            </a:fld>
            <a:endParaRPr/>
          </a:p>
        </p:txBody>
      </p:sp>
    </p:spTree>
  </p:cSld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387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45914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88027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8D4AAA-9B19-C7CA-EE21-2F40BB8E3B90}" type="slidenum">
              <a:rPr/>
              <a:t/>
            </a:fld>
            <a:endParaRPr/>
          </a:p>
        </p:txBody>
      </p:sp>
    </p:spTree>
  </p:cSld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D2CF02-55D9-7714-CB77-893A5D6EC36C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7522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94553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25921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05D718-80CD-B109-E0A4-73FC9398D492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17171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25127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06692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9A4638-7645-61AA-EE26-5FF99B45DC14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8988991" name="Shape 1059"/>
          <p:cNvSpPr>
            <a:spLocks noChangeArrowheads="1" noGrp="1"/>
          </p:cNvSpPr>
          <p:nvPr userDrawn="1"/>
        </p:nvSpPr>
        <p:spPr bwMode="auto">
          <a:xfrm>
            <a:off x="2396066" y="2291401"/>
            <a:ext cx="5452533" cy="4165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2112" y="3116"/>
                </a:moveTo>
                <a:lnTo>
                  <a:pt x="22112" y="3116"/>
                </a:lnTo>
                <a:cubicBezTo>
                  <a:pt x="22112" y="3116"/>
                  <a:pt x="27356" y="0"/>
                  <a:pt x="30300" y="4263"/>
                </a:cubicBezTo>
                <a:lnTo>
                  <a:pt x="30300" y="4263"/>
                </a:lnTo>
                <a:cubicBezTo>
                  <a:pt x="33277" y="8577"/>
                  <a:pt x="36666" y="13779"/>
                  <a:pt x="39369" y="17410"/>
                </a:cubicBezTo>
                <a:lnTo>
                  <a:pt x="39369" y="17410"/>
                </a:lnTo>
                <a:cubicBezTo>
                  <a:pt x="41761" y="20624"/>
                  <a:pt x="43200" y="22708"/>
                  <a:pt x="40979" y="26940"/>
                </a:cubicBezTo>
                <a:lnTo>
                  <a:pt x="40979" y="26940"/>
                </a:lnTo>
                <a:cubicBezTo>
                  <a:pt x="39655" y="29461"/>
                  <a:pt x="35076" y="35072"/>
                  <a:pt x="32639" y="38623"/>
                </a:cubicBezTo>
                <a:lnTo>
                  <a:pt x="32639" y="38623"/>
                </a:lnTo>
                <a:cubicBezTo>
                  <a:pt x="30200" y="42175"/>
                  <a:pt x="26202" y="43200"/>
                  <a:pt x="23268" y="42185"/>
                </a:cubicBezTo>
                <a:lnTo>
                  <a:pt x="23268" y="42185"/>
                </a:lnTo>
                <a:cubicBezTo>
                  <a:pt x="20331" y="41168"/>
                  <a:pt x="11584" y="38623"/>
                  <a:pt x="6213" y="36974"/>
                </a:cubicBezTo>
                <a:lnTo>
                  <a:pt x="6213" y="36974"/>
                </a:lnTo>
                <a:cubicBezTo>
                  <a:pt x="1431" y="35502"/>
                  <a:pt x="0" y="32900"/>
                  <a:pt x="214" y="31157"/>
                </a:cubicBezTo>
                <a:lnTo>
                  <a:pt x="214" y="31157"/>
                </a:lnTo>
                <a:cubicBezTo>
                  <a:pt x="760" y="26703"/>
                  <a:pt x="1113" y="19920"/>
                  <a:pt x="1214" y="16042"/>
                </a:cubicBezTo>
                <a:lnTo>
                  <a:pt x="1214" y="16042"/>
                </a:lnTo>
                <a:cubicBezTo>
                  <a:pt x="1303" y="12626"/>
                  <a:pt x="4203" y="11313"/>
                  <a:pt x="6907" y="9989"/>
                </a:cubicBezTo>
                <a:lnTo>
                  <a:pt x="6907" y="9989"/>
                </a:lnTo>
                <a:cubicBezTo>
                  <a:pt x="9245" y="8843"/>
                  <a:pt x="19774" y="4261"/>
                  <a:pt x="22112" y="31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39333532" name="Shape 1060"/>
          <p:cNvSpPr>
            <a:spLocks noChangeArrowheads="1" noGrp="1"/>
          </p:cNvSpPr>
          <p:nvPr userDrawn="1"/>
        </p:nvSpPr>
        <p:spPr bwMode="auto">
          <a:xfrm>
            <a:off x="1309514" y="1839834"/>
            <a:ext cx="4011787" cy="131432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0162" y="13104"/>
                </a:moveTo>
                <a:lnTo>
                  <a:pt x="40162" y="13104"/>
                </a:lnTo>
                <a:cubicBezTo>
                  <a:pt x="36799" y="16736"/>
                  <a:pt x="26204" y="28154"/>
                  <a:pt x="22676" y="31251"/>
                </a:cubicBezTo>
                <a:lnTo>
                  <a:pt x="22676" y="31251"/>
                </a:lnTo>
                <a:cubicBezTo>
                  <a:pt x="18513" y="34899"/>
                  <a:pt x="15093" y="37527"/>
                  <a:pt x="13136" y="38511"/>
                </a:cubicBezTo>
                <a:lnTo>
                  <a:pt x="13136" y="38511"/>
                </a:lnTo>
                <a:cubicBezTo>
                  <a:pt x="10861" y="39650"/>
                  <a:pt x="0" y="43200"/>
                  <a:pt x="422" y="38511"/>
                </a:cubicBezTo>
                <a:lnTo>
                  <a:pt x="422" y="38511"/>
                </a:lnTo>
                <a:cubicBezTo>
                  <a:pt x="750" y="34836"/>
                  <a:pt x="12785" y="17028"/>
                  <a:pt x="15584" y="14358"/>
                </a:cubicBezTo>
                <a:lnTo>
                  <a:pt x="15584" y="14358"/>
                </a:lnTo>
                <a:cubicBezTo>
                  <a:pt x="18382" y="11693"/>
                  <a:pt x="34508" y="0"/>
                  <a:pt x="36286" y="2133"/>
                </a:cubicBezTo>
                <a:lnTo>
                  <a:pt x="36286" y="2133"/>
                </a:lnTo>
                <a:cubicBezTo>
                  <a:pt x="38064" y="4272"/>
                  <a:pt x="43200" y="9825"/>
                  <a:pt x="40162" y="131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83794333" name="Shape 1061"/>
          <p:cNvSpPr>
            <a:spLocks noChangeArrowheads="1" noGrp="1"/>
          </p:cNvSpPr>
          <p:nvPr userDrawn="1"/>
        </p:nvSpPr>
        <p:spPr bwMode="auto">
          <a:xfrm>
            <a:off x="6567030" y="4629133"/>
            <a:ext cx="5395523" cy="2231707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42680" y="32337"/>
                  <a:pt x="42264" y="24810"/>
                  <a:pt x="41982" y="22533"/>
                </a:cubicBezTo>
                <a:lnTo>
                  <a:pt x="41982" y="22533"/>
                </a:lnTo>
                <a:cubicBezTo>
                  <a:pt x="41353" y="17445"/>
                  <a:pt x="31020" y="10782"/>
                  <a:pt x="25434" y="7567"/>
                </a:cubicBezTo>
                <a:lnTo>
                  <a:pt x="25434" y="7567"/>
                </a:lnTo>
                <a:cubicBezTo>
                  <a:pt x="20461" y="4707"/>
                  <a:pt x="15752" y="0"/>
                  <a:pt x="10688" y="12771"/>
                </a:cubicBezTo>
                <a:lnTo>
                  <a:pt x="10688" y="12771"/>
                </a:lnTo>
                <a:cubicBezTo>
                  <a:pt x="5409" y="26085"/>
                  <a:pt x="2329" y="33891"/>
                  <a:pt x="451" y="39632"/>
                </a:cubicBezTo>
                <a:lnTo>
                  <a:pt x="451" y="39632"/>
                </a:lnTo>
                <a:cubicBezTo>
                  <a:pt x="180" y="40459"/>
                  <a:pt x="44" y="41820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28156211" name="Shape 1062"/>
          <p:cNvSpPr>
            <a:spLocks noChangeArrowheads="1" noGrp="1"/>
          </p:cNvSpPr>
          <p:nvPr userDrawn="1"/>
        </p:nvSpPr>
        <p:spPr bwMode="auto">
          <a:xfrm>
            <a:off x="389187" y="6100774"/>
            <a:ext cx="4968521" cy="759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37750" y="34083"/>
                  <a:pt x="28707" y="20178"/>
                  <a:pt x="28707" y="20178"/>
                </a:cubicBezTo>
                <a:lnTo>
                  <a:pt x="28707" y="20178"/>
                </a:lnTo>
                <a:cubicBezTo>
                  <a:pt x="23196" y="11772"/>
                  <a:pt x="17935" y="0"/>
                  <a:pt x="14588" y="1341"/>
                </a:cubicBezTo>
                <a:lnTo>
                  <a:pt x="14588" y="1341"/>
                </a:lnTo>
                <a:cubicBezTo>
                  <a:pt x="11240" y="2673"/>
                  <a:pt x="6350" y="22671"/>
                  <a:pt x="1602" y="37718"/>
                </a:cubicBezTo>
                <a:lnTo>
                  <a:pt x="1602" y="37718"/>
                </a:lnTo>
                <a:cubicBezTo>
                  <a:pt x="1072" y="39393"/>
                  <a:pt x="536" y="41175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489265920" name="Shape 1063"/>
          <p:cNvSpPr>
            <a:spLocks noChangeArrowheads="1" noGrp="1"/>
          </p:cNvSpPr>
          <p:nvPr userDrawn="1"/>
        </p:nvSpPr>
        <p:spPr bwMode="auto">
          <a:xfrm>
            <a:off x="0" y="3254701"/>
            <a:ext cx="2099733" cy="33436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43200"/>
                </a:moveTo>
                <a:lnTo>
                  <a:pt x="0" y="43200"/>
                </a:lnTo>
                <a:cubicBezTo>
                  <a:pt x="10450" y="39319"/>
                  <a:pt x="26476" y="34991"/>
                  <a:pt x="31760" y="32779"/>
                </a:cubicBezTo>
                <a:lnTo>
                  <a:pt x="31760" y="32779"/>
                </a:lnTo>
                <a:cubicBezTo>
                  <a:pt x="38554" y="29929"/>
                  <a:pt x="35982" y="23868"/>
                  <a:pt x="39587" y="11934"/>
                </a:cubicBezTo>
                <a:lnTo>
                  <a:pt x="39587" y="11934"/>
                </a:lnTo>
                <a:cubicBezTo>
                  <a:pt x="43199" y="0"/>
                  <a:pt x="33409" y="2565"/>
                  <a:pt x="25082" y="2041"/>
                </a:cubicBezTo>
                <a:lnTo>
                  <a:pt x="25082" y="2041"/>
                </a:lnTo>
                <a:cubicBezTo>
                  <a:pt x="14497" y="1374"/>
                  <a:pt x="7053" y="4621"/>
                  <a:pt x="0" y="7243"/>
                </a:cubicBezTo>
                <a:lnTo>
                  <a:pt x="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318298225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121282992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00630765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468577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  <p:sp>
        <p:nvSpPr>
          <p:cNvPr id="1123603502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662409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44647078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1008801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7038488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3213421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099745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ct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627154009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8829412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83276124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653802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726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4708845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61992295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89869897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697071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4311581" name="Title 1"/>
          <p:cNvSpPr>
            <a:spLocks noGrp="1"/>
          </p:cNvSpPr>
          <p:nvPr>
            <p:ph type="title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077142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90661928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84349965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961073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64125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178167028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58192758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2855960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41536651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19689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597659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8435641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973927160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43489246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1595790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70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614612433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80761082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4875541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089264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11429756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92604835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2246979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057887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781828121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700078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2467953" name="Title 1"/>
          <p:cNvSpPr>
            <a:spLocks noGrp="1"/>
          </p:cNvSpPr>
          <p:nvPr>
            <p:ph type="title"/>
          </p:nvPr>
        </p:nvSpPr>
        <p:spPr bwMode="auto">
          <a:xfrm>
            <a:off x="609603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099810960" name="Content Placeholder 2"/>
          <p:cNvSpPr>
            <a:spLocks noGrp="1"/>
          </p:cNvSpPr>
          <p:nvPr>
            <p:ph idx="1"/>
          </p:nvPr>
        </p:nvSpPr>
        <p:spPr bwMode="auto">
          <a:xfrm>
            <a:off x="4766732" y="273051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79734840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09603" y="1435102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90954475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29895434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740044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2636215" name="Title 1"/>
          <p:cNvSpPr>
            <a:spLocks noGrp="1"/>
          </p:cNvSpPr>
          <p:nvPr>
            <p:ph type="title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89428220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12956238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05088169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13529084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20976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8789108" name="Shape 1059"/>
          <p:cNvSpPr>
            <a:spLocks noChangeArrowheads="1" noGrp="1"/>
          </p:cNvSpPr>
          <p:nvPr userDrawn="1"/>
        </p:nvSpPr>
        <p:spPr bwMode="auto">
          <a:xfrm>
            <a:off x="4976706" y="2"/>
            <a:ext cx="3058159" cy="8937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0" y="0"/>
                </a:lnTo>
                <a:cubicBezTo>
                  <a:pt x="1690" y="6213"/>
                  <a:pt x="3698" y="13338"/>
                  <a:pt x="6091" y="21902"/>
                </a:cubicBezTo>
                <a:lnTo>
                  <a:pt x="6091" y="21902"/>
                </a:lnTo>
                <a:cubicBezTo>
                  <a:pt x="12043" y="43199"/>
                  <a:pt x="17573" y="35347"/>
                  <a:pt x="23417" y="30579"/>
                </a:cubicBezTo>
                <a:lnTo>
                  <a:pt x="23417" y="30579"/>
                </a:lnTo>
                <a:cubicBezTo>
                  <a:pt x="29984" y="25223"/>
                  <a:pt x="42123" y="14119"/>
                  <a:pt x="42860" y="5640"/>
                </a:cubicBezTo>
                <a:lnTo>
                  <a:pt x="42860" y="5640"/>
                </a:lnTo>
                <a:cubicBezTo>
                  <a:pt x="42960" y="4507"/>
                  <a:pt x="43072" y="2479"/>
                  <a:pt x="43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63401740" name="Shape 1060"/>
          <p:cNvSpPr>
            <a:spLocks noChangeArrowheads="1" noGrp="1"/>
          </p:cNvSpPr>
          <p:nvPr userDrawn="1"/>
        </p:nvSpPr>
        <p:spPr bwMode="auto">
          <a:xfrm>
            <a:off x="-24679" y="1"/>
            <a:ext cx="1399539" cy="17975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743" y="2484"/>
                </a:moveTo>
                <a:lnTo>
                  <a:pt x="31743" y="2484"/>
                </a:lnTo>
                <a:cubicBezTo>
                  <a:pt x="30428" y="1799"/>
                  <a:pt x="28450" y="1080"/>
                  <a:pt x="26054" y="0"/>
                </a:cubicBezTo>
                <a:lnTo>
                  <a:pt x="0" y="0"/>
                </a:lnTo>
                <a:lnTo>
                  <a:pt x="0" y="34200"/>
                </a:lnTo>
                <a:lnTo>
                  <a:pt x="0" y="34200"/>
                </a:lnTo>
                <a:cubicBezTo>
                  <a:pt x="7029" y="37461"/>
                  <a:pt x="14504" y="41491"/>
                  <a:pt x="25070" y="40664"/>
                </a:cubicBezTo>
                <a:lnTo>
                  <a:pt x="25070" y="40664"/>
                </a:lnTo>
                <a:cubicBezTo>
                  <a:pt x="33399" y="40015"/>
                  <a:pt x="43200" y="43200"/>
                  <a:pt x="39593" y="28375"/>
                </a:cubicBezTo>
                <a:lnTo>
                  <a:pt x="39593" y="28375"/>
                </a:lnTo>
                <a:cubicBezTo>
                  <a:pt x="35986" y="13550"/>
                  <a:pt x="38530" y="6023"/>
                  <a:pt x="31743" y="24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66201425" name="Shape 1061"/>
          <p:cNvSpPr>
            <a:spLocks noChangeArrowheads="1" noGrp="1"/>
          </p:cNvSpPr>
          <p:nvPr userDrawn="1"/>
        </p:nvSpPr>
        <p:spPr bwMode="auto">
          <a:xfrm>
            <a:off x="1637456" y="1"/>
            <a:ext cx="3839633" cy="2609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864" y="0"/>
                </a:moveTo>
                <a:lnTo>
                  <a:pt x="10583" y="0"/>
                </a:lnTo>
                <a:lnTo>
                  <a:pt x="10583" y="0"/>
                </a:lnTo>
                <a:cubicBezTo>
                  <a:pt x="9017" y="532"/>
                  <a:pt x="7515" y="1058"/>
                  <a:pt x="6214" y="1509"/>
                </a:cubicBezTo>
                <a:lnTo>
                  <a:pt x="6214" y="1509"/>
                </a:lnTo>
                <a:cubicBezTo>
                  <a:pt x="1428" y="3166"/>
                  <a:pt x="0" y="6109"/>
                  <a:pt x="212" y="8072"/>
                </a:cubicBezTo>
                <a:lnTo>
                  <a:pt x="212" y="8072"/>
                </a:lnTo>
                <a:cubicBezTo>
                  <a:pt x="758" y="13092"/>
                  <a:pt x="1111" y="20742"/>
                  <a:pt x="1212" y="25114"/>
                </a:cubicBezTo>
                <a:lnTo>
                  <a:pt x="1212" y="25114"/>
                </a:lnTo>
                <a:cubicBezTo>
                  <a:pt x="1301" y="28962"/>
                  <a:pt x="4204" y="30446"/>
                  <a:pt x="6906" y="31937"/>
                </a:cubicBezTo>
                <a:lnTo>
                  <a:pt x="6906" y="31937"/>
                </a:lnTo>
                <a:cubicBezTo>
                  <a:pt x="9246" y="33229"/>
                  <a:pt x="19775" y="38395"/>
                  <a:pt x="22112" y="39685"/>
                </a:cubicBezTo>
                <a:lnTo>
                  <a:pt x="22112" y="39685"/>
                </a:lnTo>
                <a:cubicBezTo>
                  <a:pt x="22112" y="39685"/>
                  <a:pt x="27355" y="43200"/>
                  <a:pt x="30298" y="38395"/>
                </a:cubicBezTo>
                <a:lnTo>
                  <a:pt x="30298" y="38395"/>
                </a:lnTo>
                <a:cubicBezTo>
                  <a:pt x="33277" y="33533"/>
                  <a:pt x="36665" y="27667"/>
                  <a:pt x="39367" y="23576"/>
                </a:cubicBezTo>
                <a:lnTo>
                  <a:pt x="39367" y="23576"/>
                </a:lnTo>
                <a:cubicBezTo>
                  <a:pt x="41761" y="19953"/>
                  <a:pt x="43200" y="17587"/>
                  <a:pt x="40977" y="12816"/>
                </a:cubicBezTo>
                <a:lnTo>
                  <a:pt x="40977" y="12816"/>
                </a:lnTo>
                <a:cubicBezTo>
                  <a:pt x="39697" y="10062"/>
                  <a:pt x="35347" y="3936"/>
                  <a:pt x="3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618441651" name="Title 1"/>
          <p:cNvSpPr>
            <a:spLocks noGrp="1"/>
          </p:cNvSpPr>
          <p:nvPr>
            <p:ph type="title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9851188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62535455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09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103549396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47649150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37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r" defTabSz="914400">
        <a:spcBef>
          <a:spcPts val="0"/>
        </a:spcBef>
        <a:buNone/>
        <a:defRPr sz="44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youtube.com/watch?v=Cbv95OxT1FM" TargetMode="External"/><Relationship Id="rId4" Type="http://schemas.openxmlformats.org/officeDocument/2006/relationships/hyperlink" Target="https://www.youtube.com/watch?v=HQbQuXxqXSo" TargetMode="External"/><Relationship Id="rId5" Type="http://schemas.openxmlformats.org/officeDocument/2006/relationships/hyperlink" Target="https://computernetworking747640215.wordpress.com/2019/11/05/configuring-dhcpv6-both-stateless-and-stateful-in-packet-tracer/" TargetMode="External"/><Relationship Id="rId6" Type="http://schemas.openxmlformats.org/officeDocument/2006/relationships/hyperlink" Target="https://itexamanswers.net/6-2-4-packet-tracer-configure-etherchannel-instructions-answer.html" TargetMode="External"/><Relationship Id="rId7" Type="http://schemas.openxmlformats.org/officeDocument/2006/relationships/hyperlink" Target="https://www.packettracernetwork.com/tutorials/hsrp-configuration-new.html" TargetMode="External"/><Relationship Id="rId8" Type="http://schemas.openxmlformats.org/officeDocument/2006/relationships/hyperlink" Target="https://ipcisco.com/lesson/ipv6-configuration-on-cisco-packet-tracer/" TargetMode="External"/><Relationship Id="rId9" Type="http://schemas.openxmlformats.org/officeDocument/2006/relationships/hyperlink" Target="https://www.packettracernetwork.com/tutorials/packet-tracer-acls.html" TargetMode="External"/><Relationship Id="rId10" Type="http://schemas.openxmlformats.org/officeDocument/2006/relationships/hyperlink" Target="https://www.youtube.com/watch?v=tleCK9KpiMY" TargetMode="External"/><Relationship Id="rId11" Type="http://schemas.openxmlformats.org/officeDocument/2006/relationships/hyperlink" Target="https://computernetworking747640215.wordpress.com/2018/05/24/ospf-configuration-in-packet-tracer/" TargetMode="External"/><Relationship Id="rId12" Type="http://schemas.openxmlformats.org/officeDocument/2006/relationships/hyperlink" Target="https://dingavinga.medium.com/setting-up-site-to-site-ipsec-on-cisco-packet-tracer-1349890ff3fb" TargetMode="External"/><Relationship Id="rId13" Type="http://schemas.openxmlformats.org/officeDocument/2006/relationships/hyperlink" Target="https://www.youtube.com/watch?v=CsAROSbZF-Y" TargetMode="External"/><Relationship Id="rId14" Type="http://schemas.openxmlformats.org/officeDocument/2006/relationships/hyperlink" Target="https://computernetworking747640215.wordpress.com/2018/07/05/secure-shell-ssh-configuration-on-a-switch-and-router-in-packet-tracer/" TargetMode="External"/><Relationship Id="rId15" Type="http://schemas.openxmlformats.org/officeDocument/2006/relationships/hyperlink" Target="https://computernetworking747640215.wordpress.com/2018/07/05/configuring-telnet-on-a-switch-and-a-router-in-packet-tracer/" TargetMode="External"/><Relationship Id="rId16" Type="http://schemas.openxmlformats.org/officeDocument/2006/relationships/hyperlink" Target="https://www.computernetworkingnotes.com/ccna-study-guide/how-to-configure-dynamic-nat-in-cisco-router.html" TargetMode="External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9155504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4595833" y="586153"/>
            <a:ext cx="6720745" cy="1942746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lang="en-GB" sz="6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ICTNWK541 Assessment</a:t>
            </a:r>
            <a:endParaRPr lang="en-GB" sz="60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40401649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Assessment Task 2: Project Portfolio</a:t>
            </a:r>
            <a:endParaRPr sz="2400"/>
          </a:p>
        </p:txBody>
      </p:sp>
      <p:sp>
        <p:nvSpPr>
          <p:cNvPr id="1757290463" name=""/>
          <p:cNvSpPr txBox="1"/>
          <p:nvPr/>
        </p:nvSpPr>
        <p:spPr bwMode="auto">
          <a:xfrm flipH="0" flipV="0">
            <a:off x="9016338" y="6148167"/>
            <a:ext cx="289625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1600" b="1">
                <a:latin typeface="Arial"/>
                <a:ea typeface="Arial"/>
                <a:cs typeface="Arial"/>
              </a:rPr>
              <a:t>Manuel Sergio Perez Espitia</a:t>
            </a:r>
            <a:endParaRPr lang="en-AU" sz="16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2622864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15691469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172306"/>
            <a:ext cx="6720744" cy="2256691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Legal &amp; security: Policies and Procedures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482653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/>
          </a:p>
        </p:txBody>
      </p:sp>
      <p:sp>
        <p:nvSpPr>
          <p:cNvPr id="14942564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8" y="1600200"/>
            <a:ext cx="10972800" cy="4525961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ABC Enterprises adopts security technologies to ensure data protection. The company's policies are outlined below.</a:t>
            </a:r>
            <a:endParaRPr lang="en-AU">
              <a:latin typeface="Arial"/>
              <a:cs typeface="Arial"/>
            </a:endParaRPr>
          </a:p>
        </p:txBody>
      </p:sp>
      <p:pic>
        <p:nvPicPr>
          <p:cNvPr id="1743013674" name=""/>
          <p:cNvPicPr>
            <a:picLocks noChangeAspect="1"/>
          </p:cNvPicPr>
          <p:nvPr/>
        </p:nvPicPr>
        <p:blipFill>
          <a:blip r:embed="rId3"/>
          <a:srcRect l="0" t="16585" r="0" b="19604"/>
          <a:stretch/>
        </p:blipFill>
        <p:spPr bwMode="auto">
          <a:xfrm flipH="0" flipV="0">
            <a:off x="3756434" y="3140442"/>
            <a:ext cx="4679129" cy="298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19559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</a:t>
            </a:r>
            <a:endParaRPr sz="4400"/>
          </a:p>
        </p:txBody>
      </p:sp>
      <p:sp>
        <p:nvSpPr>
          <p:cNvPr id="35635085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Service Password Encryption</a:t>
            </a:r>
            <a:endParaRPr b="1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 algn="just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r>
              <a:rPr lang="en-AU">
                <a:latin typeface="Arial"/>
                <a:ea typeface="Arial"/>
                <a:cs typeface="Arial"/>
              </a:rPr>
              <a:t>t</a:t>
            </a:r>
            <a:r>
              <a:rPr lang="en-AU">
                <a:latin typeface="Arial"/>
                <a:ea typeface="Arial"/>
                <a:cs typeface="Arial"/>
              </a:rPr>
              <a:t>o prevent access to plain-text passwords in network devices.</a:t>
            </a:r>
            <a:endParaRPr lang="en-AU">
              <a:latin typeface="Arial"/>
              <a:cs typeface="Arial"/>
            </a:endParaRPr>
          </a:p>
          <a:p>
            <a:pPr algn="just"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ISO/IEC 27001</a:t>
            </a:r>
            <a:endParaRPr b="1">
              <a:latin typeface="Arial"/>
              <a:ea typeface="Arial"/>
              <a:cs typeface="Arial"/>
            </a:endParaRPr>
          </a:p>
        </p:txBody>
      </p:sp>
      <p:pic>
        <p:nvPicPr>
          <p:cNvPr id="5909908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173505" y="2875816"/>
            <a:ext cx="3408894" cy="3408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743858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158141501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Mandatory Login Password</a:t>
            </a:r>
            <a:endParaRPr b="1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 algn="just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on all network devices that requires a login password for any access to routers or switches.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b="1">
              <a:latin typeface="Arial"/>
              <a:cs typeface="Arial"/>
            </a:endParaRPr>
          </a:p>
          <a:p>
            <a:pPr marL="0" indent="0" algn="just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800-53 (IA-2)</a:t>
            </a:r>
            <a:endParaRPr b="1"/>
          </a:p>
        </p:txBody>
      </p:sp>
      <p:pic>
        <p:nvPicPr>
          <p:cNvPr id="1244084133" name=""/>
          <p:cNvPicPr>
            <a:picLocks noChangeAspect="1"/>
          </p:cNvPicPr>
          <p:nvPr/>
        </p:nvPicPr>
        <p:blipFill>
          <a:blip r:embed="rId3"/>
          <a:srcRect l="19447" t="23351" r="18150" b="24646"/>
          <a:stretch/>
        </p:blipFill>
        <p:spPr bwMode="auto">
          <a:xfrm flipH="0" flipV="0">
            <a:off x="8262979" y="3516921"/>
            <a:ext cx="3319417" cy="2766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781291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142719626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VPN Site-to-Site </a:t>
            </a:r>
            <a:endParaRPr b="1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implements IPSec to protect data in transit between different company branches over internet.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800-77</a:t>
            </a:r>
            <a:endParaRPr lang="en-AU">
              <a:latin typeface="Arial"/>
              <a:ea typeface="Arial"/>
              <a:cs typeface="Arial"/>
            </a:endParaRPr>
          </a:p>
        </p:txBody>
      </p:sp>
      <p:grpSp>
        <p:nvGrpSpPr>
          <p:cNvPr id="518925934" name=""/>
          <p:cNvGrpSpPr/>
          <p:nvPr/>
        </p:nvGrpSpPr>
        <p:grpSpPr bwMode="auto">
          <a:xfrm>
            <a:off x="8629326" y="3370793"/>
            <a:ext cx="2953071" cy="2953071"/>
            <a:chOff x="0" y="0"/>
            <a:chExt cx="2953071" cy="2953071"/>
          </a:xfrm>
        </p:grpSpPr>
        <p:pic>
          <p:nvPicPr>
            <p:cNvPr id="1324115998" name=""/>
            <p:cNvPicPr>
              <a:picLocks noChangeAspect="1"/>
            </p:cNvPicPr>
            <p:nvPr/>
          </p:nvPicPr>
          <p:blipFill>
            <a:blip r:embed="rId3"/>
            <a:srcRect l="18799" t="9980" r="17739" b="9730"/>
            <a:stretch/>
          </p:blipFill>
          <p:spPr bwMode="auto">
            <a:xfrm flipH="0" flipV="0">
              <a:off x="1345312" y="1245166"/>
              <a:ext cx="776887" cy="982881"/>
            </a:xfrm>
            <a:prstGeom prst="rect">
              <a:avLst/>
            </a:prstGeom>
          </p:spPr>
        </p:pic>
        <p:pic>
          <p:nvPicPr>
            <p:cNvPr id="1062425087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flipH="0" flipV="0">
              <a:off x="0" y="0"/>
              <a:ext cx="2953071" cy="29530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378249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 </a:t>
            </a:r>
            <a:endParaRPr sz="4400"/>
          </a:p>
        </p:txBody>
      </p:sp>
      <p:sp>
        <p:nvSpPr>
          <p:cNvPr id="188539151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Access Control Lists </a:t>
            </a:r>
            <a:r>
              <a:rPr lang="en-AU" b="1">
                <a:latin typeface="Arial"/>
                <a:ea typeface="Arial"/>
                <a:cs typeface="Arial"/>
              </a:rPr>
              <a:t>(</a:t>
            </a:r>
            <a:r>
              <a:rPr lang="en-AU" b="1">
                <a:latin typeface="Arial"/>
                <a:ea typeface="Arial"/>
                <a:cs typeface="Arial"/>
              </a:rPr>
              <a:t>ACLs)</a:t>
            </a:r>
            <a:endParaRPr b="1"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to filter traffic and control access between subnets, enhance internal network security.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ISO/IEC 27002</a:t>
            </a:r>
            <a:r>
              <a:rPr lang="en-AU" b="1">
                <a:latin typeface="Arial"/>
                <a:ea typeface="Arial"/>
                <a:cs typeface="Arial"/>
              </a:rPr>
              <a:t> (s13)</a:t>
            </a: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229830212" name=""/>
          <p:cNvPicPr>
            <a:picLocks noChangeAspect="1"/>
          </p:cNvPicPr>
          <p:nvPr/>
        </p:nvPicPr>
        <p:blipFill>
          <a:blip r:embed="rId3"/>
          <a:srcRect l="29883" t="22310" r="27066" b="23956"/>
          <a:stretch/>
        </p:blipFill>
        <p:spPr bwMode="auto">
          <a:xfrm flipH="0" flipV="0">
            <a:off x="9072928" y="3260478"/>
            <a:ext cx="2509470" cy="3132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851908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Legal &amp; security</a:t>
            </a:r>
            <a:endParaRPr sz="4400"/>
          </a:p>
        </p:txBody>
      </p:sp>
      <p:sp>
        <p:nvSpPr>
          <p:cNvPr id="126030843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Secure Remote Access to infrastructure</a:t>
            </a:r>
            <a:endParaRPr b="1"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>
                <a:latin typeface="Arial"/>
                <a:ea typeface="Arial"/>
                <a:cs typeface="Arial"/>
              </a:rPr>
              <a:t>Policy to protect remote access by Telnet and SSH to network devices using password-protected and encrypted. </a:t>
            </a: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NIST SP 800-5</a:t>
            </a:r>
            <a:endParaRPr b="1">
              <a:latin typeface="Arial"/>
              <a:ea typeface="Arial"/>
              <a:cs typeface="Arial"/>
            </a:endParaRPr>
          </a:p>
        </p:txBody>
      </p:sp>
      <p:pic>
        <p:nvPicPr>
          <p:cNvPr id="1540136962" name=""/>
          <p:cNvPicPr>
            <a:picLocks noChangeAspect="1"/>
          </p:cNvPicPr>
          <p:nvPr/>
        </p:nvPicPr>
        <p:blipFill>
          <a:blip r:embed="rId3"/>
          <a:srcRect l="0" t="14423" r="0" b="21703"/>
          <a:stretch/>
        </p:blipFill>
        <p:spPr bwMode="auto">
          <a:xfrm flipH="0" flipV="0">
            <a:off x="8284255" y="3863180"/>
            <a:ext cx="3863781" cy="2657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95097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Installation Plan</a:t>
            </a:r>
            <a:endParaRPr/>
          </a:p>
        </p:txBody>
      </p:sp>
      <p:sp>
        <p:nvSpPr>
          <p:cNvPr id="74232459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 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Configuration</a:t>
            </a:r>
            <a:endParaRPr sz="4400"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597998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Network</a:t>
            </a:r>
            <a:endParaRPr/>
          </a:p>
        </p:txBody>
      </p:sp>
      <p:sp>
        <p:nvSpPr>
          <p:cNvPr id="39278780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20222166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-35170" y="1714500"/>
            <a:ext cx="12237710" cy="5132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711904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WAN </a:t>
            </a:r>
            <a:r>
              <a:rPr lang="en-AU">
                <a:latin typeface="Arial"/>
                <a:ea typeface="Arial"/>
                <a:cs typeface="Arial"/>
              </a:rPr>
              <a:t>Configuration</a:t>
            </a:r>
            <a:endParaRPr/>
          </a:p>
        </p:txBody>
      </p:sp>
      <p:sp>
        <p:nvSpPr>
          <p:cNvPr id="1486400380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2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Secure Access by SSH &amp; Telnet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DHCP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LACP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HSRP 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OSPF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Additional Protocols: OSPF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ACL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VPN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Protocols: PPP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Logging Network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273691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400959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11032922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9598" y="274637"/>
            <a:ext cx="10903036" cy="5851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722217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Local</a:t>
            </a:r>
            <a:endParaRPr/>
          </a:p>
        </p:txBody>
      </p:sp>
      <p:sp>
        <p:nvSpPr>
          <p:cNvPr id="661427108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Troubleshooting &amp; Testing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13785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Sydney Branch</a:t>
            </a:r>
            <a:endParaRPr/>
          </a:p>
        </p:txBody>
      </p:sp>
      <p:pic>
        <p:nvPicPr>
          <p:cNvPr id="11143512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78176" y="2589335"/>
            <a:ext cx="11104223" cy="3327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655523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Sydney Branch - Local</a:t>
            </a:r>
            <a:endParaRPr sz="4400"/>
          </a:p>
        </p:txBody>
      </p:sp>
      <p:pic>
        <p:nvPicPr>
          <p:cNvPr id="17635077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902547"/>
          </a:xfrm>
          <a:prstGeom prst="rect">
            <a:avLst/>
          </a:prstGeom>
        </p:spPr>
      </p:pic>
      <p:sp>
        <p:nvSpPr>
          <p:cNvPr id="1974719764" name=""/>
          <p:cNvSpPr txBox="1"/>
          <p:nvPr/>
        </p:nvSpPr>
        <p:spPr bwMode="auto">
          <a:xfrm flipH="0" flipV="0">
            <a:off x="6779278" y="2614392"/>
            <a:ext cx="480636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</a:rPr>
              <a:t>Commercial and Admin over IPv6PC0 LAPTOP0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098087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Sydney Branch - Local</a:t>
            </a:r>
            <a:endParaRPr sz="4400"/>
          </a:p>
        </p:txBody>
      </p:sp>
      <p:sp>
        <p:nvSpPr>
          <p:cNvPr id="923471674" name=""/>
          <p:cNvSpPr txBox="1"/>
          <p:nvPr/>
        </p:nvSpPr>
        <p:spPr bwMode="auto">
          <a:xfrm flipH="0" flipV="0">
            <a:off x="6779278" y="2614392"/>
            <a:ext cx="480708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Commercial and Comms over IPv6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WEB PC0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82968293" name=""/>
          <p:cNvPicPr>
            <a:picLocks noChangeAspect="1"/>
          </p:cNvPicPr>
          <p:nvPr/>
        </p:nvPicPr>
        <p:blipFill>
          <a:blip r:embed="rId3"/>
          <a:srcRect l="0" t="0" r="0" b="24697"/>
          <a:stretch/>
        </p:blipFill>
        <p:spPr bwMode="auto">
          <a:xfrm rot="0" flipH="0" flipV="0">
            <a:off x="476249" y="2614392"/>
            <a:ext cx="5731509" cy="4034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714376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Brisbane Branch</a:t>
            </a:r>
            <a:endParaRPr/>
          </a:p>
        </p:txBody>
      </p:sp>
      <p:pic>
        <p:nvPicPr>
          <p:cNvPr id="19715101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59422" y="2675716"/>
            <a:ext cx="10922976" cy="3955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786523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Brisbane Branch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 - Local</a:t>
            </a:r>
            <a:endParaRPr sz="4400"/>
          </a:p>
        </p:txBody>
      </p:sp>
      <p:sp>
        <p:nvSpPr>
          <p:cNvPr id="1520929832" name=""/>
          <p:cNvSpPr txBox="1"/>
          <p:nvPr/>
        </p:nvSpPr>
        <p:spPr bwMode="auto">
          <a:xfrm flipH="0" flipV="0">
            <a:off x="6779278" y="2614392"/>
            <a:ext cx="480672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Sales and HR over IPv4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PC20 LAPTOP20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3521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645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08383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 - Local</a:t>
            </a:r>
            <a:endParaRPr sz="4400"/>
          </a:p>
        </p:txBody>
      </p:sp>
      <p:sp>
        <p:nvSpPr>
          <p:cNvPr id="1543657243" name=""/>
          <p:cNvSpPr txBox="1"/>
          <p:nvPr/>
        </p:nvSpPr>
        <p:spPr bwMode="auto">
          <a:xfrm flipH="0" flipV="0">
            <a:off x="6779278" y="2614392"/>
            <a:ext cx="4817521" cy="3505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Sales and R+D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HR and R+D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IPv4</a:t>
            </a:r>
            <a:b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After implement VPN this connection is no longer available, I could not fixed it.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399072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45949"/>
            <a:ext cx="5731509" cy="2645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7449258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323592937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Troubleshooting &amp; Testing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869335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</a:t>
            </a:r>
            <a:endParaRPr sz="4400"/>
          </a:p>
        </p:txBody>
      </p:sp>
      <p:sp>
        <p:nvSpPr>
          <p:cNvPr id="2057227106" name=""/>
          <p:cNvSpPr txBox="1"/>
          <p:nvPr/>
        </p:nvSpPr>
        <p:spPr bwMode="auto">
          <a:xfrm flipH="0" flipV="0">
            <a:off x="6779278" y="2614392"/>
            <a:ext cx="48243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Branch and  Brisbane Branch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IPv4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47641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281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513742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WAN</a:t>
            </a:r>
            <a:endParaRPr sz="4400"/>
          </a:p>
        </p:txBody>
      </p:sp>
      <p:sp>
        <p:nvSpPr>
          <p:cNvPr id="70081750" name=""/>
          <p:cNvSpPr txBox="1"/>
          <p:nvPr/>
        </p:nvSpPr>
        <p:spPr bwMode="auto">
          <a:xfrm flipH="0" flipV="0">
            <a:off x="6779277" y="2614392"/>
            <a:ext cx="4831560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Brisbane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Branch and 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Branch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over IPv6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146300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614392"/>
            <a:ext cx="5731509" cy="3502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89827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113990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9" y="1600201"/>
            <a:ext cx="10972800" cy="122066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0" indent="0" algn="l">
              <a:buFont typeface="Arial"/>
              <a:buNone/>
              <a:defRPr/>
            </a:pPr>
            <a:r>
              <a:rPr lang="en-AU" b="1">
                <a:latin typeface="Arial"/>
                <a:ea typeface="Arial"/>
                <a:cs typeface="Arial"/>
              </a:rPr>
              <a:t>We are the network engineer responsible for implementing the required WAN connectivity for </a:t>
            </a:r>
            <a:r>
              <a:rPr lang="en-AU" b="1">
                <a:latin typeface="Arial"/>
                <a:ea typeface="Arial"/>
                <a:cs typeface="Arial"/>
              </a:rPr>
              <a:t>ABC</a:t>
            </a:r>
            <a:r>
              <a:rPr lang="en-AU" b="1">
                <a:latin typeface="Arial"/>
                <a:ea typeface="Arial"/>
                <a:cs typeface="Arial"/>
              </a:rPr>
              <a:t> Enterprises.</a:t>
            </a:r>
            <a:endParaRPr b="1"/>
          </a:p>
        </p:txBody>
      </p:sp>
      <p:sp>
        <p:nvSpPr>
          <p:cNvPr id="2018239102" name=""/>
          <p:cNvSpPr txBox="1"/>
          <p:nvPr/>
        </p:nvSpPr>
        <p:spPr bwMode="auto">
          <a:xfrm flipH="0" flipV="0">
            <a:off x="609599" y="5482150"/>
            <a:ext cx="1102823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ABC Enterprises wants to improve its network due to old infrastructure, security and reliability WAN connectivity between Sydney Branch and Brisbane Branch.</a:t>
            </a:r>
            <a:endParaRPr/>
          </a:p>
        </p:txBody>
      </p:sp>
      <p:pic>
        <p:nvPicPr>
          <p:cNvPr id="704854829" name=""/>
          <p:cNvPicPr>
            <a:picLocks noChangeAspect="1"/>
          </p:cNvPicPr>
          <p:nvPr/>
        </p:nvPicPr>
        <p:blipFill>
          <a:blip r:embed="rId3"/>
          <a:srcRect l="0" t="37921" r="0" b="16414"/>
          <a:stretch/>
        </p:blipFill>
        <p:spPr bwMode="auto">
          <a:xfrm flipH="0" flipV="0">
            <a:off x="4152899" y="2521927"/>
            <a:ext cx="3886200" cy="2661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7783793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1271144366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Secure Access SSH &amp; Telnet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17009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523710987" name=""/>
          <p:cNvSpPr txBox="1"/>
          <p:nvPr/>
        </p:nvSpPr>
        <p:spPr bwMode="auto">
          <a:xfrm flipH="0" flipV="0">
            <a:off x="6779278" y="2614392"/>
            <a:ext cx="482760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RT1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192.168.10.1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418866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536330" y="1918334"/>
            <a:ext cx="5731509" cy="1268106"/>
          </a:xfrm>
          <a:prstGeom prst="rect">
            <a:avLst/>
          </a:prstGeom>
        </p:spPr>
      </p:pic>
      <p:pic>
        <p:nvPicPr>
          <p:cNvPr id="107679259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536330" y="3391812"/>
            <a:ext cx="5731509" cy="1651875"/>
          </a:xfrm>
          <a:prstGeom prst="rect">
            <a:avLst/>
          </a:prstGeom>
        </p:spPr>
      </p:pic>
      <p:pic>
        <p:nvPicPr>
          <p:cNvPr id="196813300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36330" y="5330336"/>
            <a:ext cx="5731509" cy="165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798726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1169792322" name=""/>
          <p:cNvSpPr txBox="1"/>
          <p:nvPr/>
        </p:nvSpPr>
        <p:spPr bwMode="auto">
          <a:xfrm flipH="0" flipV="0">
            <a:off x="6779278" y="2614392"/>
            <a:ext cx="48297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RT2 </a:t>
            </a:r>
            <a:b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2000::3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21169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6111" y="1651875"/>
            <a:ext cx="5731508" cy="1651875"/>
          </a:xfrm>
          <a:prstGeom prst="rect">
            <a:avLst/>
          </a:prstGeom>
        </p:spPr>
      </p:pic>
      <p:pic>
        <p:nvPicPr>
          <p:cNvPr id="10599899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6111" y="3391811"/>
            <a:ext cx="5731508" cy="1651875"/>
          </a:xfrm>
          <a:prstGeom prst="rect">
            <a:avLst/>
          </a:prstGeom>
        </p:spPr>
      </p:pic>
      <p:pic>
        <p:nvPicPr>
          <p:cNvPr id="162108500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56111" y="5220432"/>
            <a:ext cx="5731508" cy="1651875"/>
          </a:xfrm>
          <a:prstGeom prst="rect">
            <a:avLst/>
          </a:prstGeom>
        </p:spPr>
      </p:pic>
      <p:sp>
        <p:nvSpPr>
          <p:cNvPr id="2078381867" name=""/>
          <p:cNvSpPr txBox="1"/>
          <p:nvPr/>
        </p:nvSpPr>
        <p:spPr bwMode="auto">
          <a:xfrm flipH="0" flipV="0">
            <a:off x="6004379" y="2279142"/>
            <a:ext cx="183240" cy="22997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463028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Secure Access</a:t>
            </a:r>
            <a:endParaRPr/>
          </a:p>
        </p:txBody>
      </p:sp>
      <p:sp>
        <p:nvSpPr>
          <p:cNvPr id="1058184907" name=""/>
          <p:cNvSpPr txBox="1"/>
          <p:nvPr/>
        </p:nvSpPr>
        <p:spPr bwMode="auto">
          <a:xfrm flipH="0" flipV="0">
            <a:off x="6779278" y="2614392"/>
            <a:ext cx="48351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sw10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VLAN1:192.168.40.98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4520153" name=""/>
          <p:cNvSpPr txBox="1"/>
          <p:nvPr/>
        </p:nvSpPr>
        <p:spPr bwMode="auto">
          <a:xfrm flipH="0" flipV="0">
            <a:off x="6004379" y="2279142"/>
            <a:ext cx="183240" cy="22997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3466617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4491" y="1919998"/>
            <a:ext cx="5731508" cy="1651875"/>
          </a:xfrm>
          <a:prstGeom prst="rect">
            <a:avLst/>
          </a:prstGeom>
        </p:spPr>
      </p:pic>
      <p:pic>
        <p:nvPicPr>
          <p:cNvPr id="139024231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6111" y="3571874"/>
            <a:ext cx="5731508" cy="1651875"/>
          </a:xfrm>
          <a:prstGeom prst="rect">
            <a:avLst/>
          </a:prstGeom>
        </p:spPr>
      </p:pic>
      <p:pic>
        <p:nvPicPr>
          <p:cNvPr id="182464423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56111" y="5312018"/>
            <a:ext cx="5731508" cy="1651875"/>
          </a:xfrm>
          <a:prstGeom prst="rect">
            <a:avLst/>
          </a:prstGeom>
        </p:spPr>
      </p:pic>
      <p:sp>
        <p:nvSpPr>
          <p:cNvPr id="851134474" name=""/>
          <p:cNvSpPr txBox="1"/>
          <p:nvPr/>
        </p:nvSpPr>
        <p:spPr bwMode="auto">
          <a:xfrm flipH="0" flipV="0">
            <a:off x="6004379" y="2676906"/>
            <a:ext cx="183240" cy="15041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  <a:p>
            <a:pPr algn="l">
              <a:defRPr/>
            </a:pPr>
            <a:endParaRPr lang="en-AU" b="1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0655745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596059732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4" cy="720078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DHCP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099231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Sydney Branch</a:t>
            </a:r>
            <a:endParaRPr sz="4400"/>
          </a:p>
        </p:txBody>
      </p:sp>
      <p:sp>
        <p:nvSpPr>
          <p:cNvPr id="326466840" name=""/>
          <p:cNvSpPr txBox="1"/>
          <p:nvPr/>
        </p:nvSpPr>
        <p:spPr bwMode="auto">
          <a:xfrm flipH="0" flipV="0">
            <a:off x="6779278" y="2614392"/>
            <a:ext cx="4830121" cy="2042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RT1</a:t>
            </a: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b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New PC configured to DHCP and IPv6 Auto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756891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599" y="2614392"/>
            <a:ext cx="5731508" cy="1872621"/>
          </a:xfrm>
          <a:prstGeom prst="rect">
            <a:avLst/>
          </a:prstGeom>
        </p:spPr>
      </p:pic>
      <p:pic>
        <p:nvPicPr>
          <p:cNvPr id="181521259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9599" y="4805826"/>
            <a:ext cx="5731508" cy="1368864"/>
          </a:xfrm>
          <a:prstGeom prst="rect">
            <a:avLst/>
          </a:prstGeom>
        </p:spPr>
      </p:pic>
      <p:sp>
        <p:nvSpPr>
          <p:cNvPr id="1889315926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68909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endParaRPr sz="4400"/>
          </a:p>
        </p:txBody>
      </p:sp>
      <p:sp>
        <p:nvSpPr>
          <p:cNvPr id="488056109" name=""/>
          <p:cNvSpPr txBox="1"/>
          <p:nvPr/>
        </p:nvSpPr>
        <p:spPr bwMode="auto">
          <a:xfrm flipH="0" flipV="0">
            <a:off x="6779278" y="2614392"/>
            <a:ext cx="4831561" cy="2042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RT3</a:t>
            </a: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New PC configured to DHCP and IPv6 Auto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64346446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9475272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9" y="2752343"/>
            <a:ext cx="5731509" cy="3307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2697044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IPv6</a:t>
            </a:r>
            <a:endParaRPr/>
          </a:p>
        </p:txBody>
      </p:sp>
      <p:sp>
        <p:nvSpPr>
          <p:cNvPr id="936520720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LACP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722232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Summary port-channel</a:t>
            </a:r>
            <a:endParaRPr/>
          </a:p>
        </p:txBody>
      </p:sp>
      <p:sp>
        <p:nvSpPr>
          <p:cNvPr id="195644840" name=""/>
          <p:cNvSpPr txBox="1"/>
          <p:nvPr/>
        </p:nvSpPr>
        <p:spPr bwMode="auto">
          <a:xfrm flipH="0" flipV="0">
            <a:off x="6779278" y="2614392"/>
            <a:ext cx="484092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</a:t>
            </a: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GB"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Summary config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5476294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5181180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56109" y="2692644"/>
            <a:ext cx="6240981" cy="3040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666112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LACP - Brisbane Branch</a:t>
            </a:r>
            <a:endParaRPr sz="4400"/>
          </a:p>
        </p:txBody>
      </p:sp>
      <p:sp>
        <p:nvSpPr>
          <p:cNvPr id="650023537" name=""/>
          <p:cNvSpPr txBox="1"/>
          <p:nvPr/>
        </p:nvSpPr>
        <p:spPr bwMode="auto">
          <a:xfrm flipH="0" flipV="0">
            <a:off x="6779278" y="2614392"/>
            <a:ext cx="485136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438080" indent="-438080" algn="l">
              <a:buFont typeface="Arial"/>
              <a:buChar char="•"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Turned Down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swm3 interfaces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682806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0551337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64489" y="1999164"/>
            <a:ext cx="6300217" cy="421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521322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Sydney Branch</a:t>
            </a:r>
            <a:endParaRPr/>
          </a:p>
        </p:txBody>
      </p:sp>
      <p:pic>
        <p:nvPicPr>
          <p:cNvPr id="443557580" name=""/>
          <p:cNvPicPr>
            <a:picLocks noChangeAspect="1"/>
          </p:cNvPicPr>
          <p:nvPr/>
        </p:nvPicPr>
        <p:blipFill>
          <a:blip r:embed="rId3"/>
          <a:srcRect l="0" t="0" r="0" b="17000"/>
          <a:stretch/>
        </p:blipFill>
        <p:spPr bwMode="auto">
          <a:xfrm flipH="0" flipV="0">
            <a:off x="5028057" y="1240279"/>
            <a:ext cx="7154826" cy="5487856"/>
          </a:xfrm>
          <a:prstGeom prst="rect">
            <a:avLst/>
          </a:prstGeom>
        </p:spPr>
      </p:pic>
      <p:pic>
        <p:nvPicPr>
          <p:cNvPr id="137203416" name=""/>
          <p:cNvPicPr>
            <a:picLocks noChangeAspect="1"/>
          </p:cNvPicPr>
          <p:nvPr/>
        </p:nvPicPr>
        <p:blipFill>
          <a:blip r:embed="rId4"/>
          <a:srcRect l="0" t="31060" r="0" b="19376"/>
          <a:stretch/>
        </p:blipFill>
        <p:spPr bwMode="auto">
          <a:xfrm flipH="0" flipV="0">
            <a:off x="1337163" y="3312470"/>
            <a:ext cx="3183127" cy="882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437051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Brisbane Branch</a:t>
            </a:r>
            <a:endParaRPr sz="4400"/>
          </a:p>
        </p:txBody>
      </p:sp>
      <p:sp>
        <p:nvSpPr>
          <p:cNvPr id="1101248696" name=""/>
          <p:cNvSpPr txBox="1"/>
          <p:nvPr/>
        </p:nvSpPr>
        <p:spPr bwMode="auto">
          <a:xfrm flipH="0" flipV="0">
            <a:off x="6779278" y="2614392"/>
            <a:ext cx="485280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438080" indent="-438080" algn="l">
              <a:buFont typeface="Arial"/>
              <a:buChar char="•"/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Connections are still working...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09015121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65721546" name=""/>
          <p:cNvPicPr>
            <a:picLocks noChangeAspect="1"/>
          </p:cNvPicPr>
          <p:nvPr/>
        </p:nvPicPr>
        <p:blipFill>
          <a:blip r:embed="rId3"/>
          <a:srcRect l="0" t="0" r="0" b="18652"/>
          <a:stretch/>
        </p:blipFill>
        <p:spPr bwMode="auto">
          <a:xfrm rot="0" flipH="0" flipV="0">
            <a:off x="609599" y="2367680"/>
            <a:ext cx="5731509" cy="1691743"/>
          </a:xfrm>
          <a:prstGeom prst="rect">
            <a:avLst/>
          </a:prstGeom>
        </p:spPr>
      </p:pic>
      <p:pic>
        <p:nvPicPr>
          <p:cNvPr id="192910681" name=""/>
          <p:cNvPicPr>
            <a:picLocks noChangeAspect="1"/>
          </p:cNvPicPr>
          <p:nvPr/>
        </p:nvPicPr>
        <p:blipFill>
          <a:blip r:embed="rId4"/>
          <a:srcRect l="0" t="0" r="0" b="18224"/>
          <a:stretch/>
        </p:blipFill>
        <p:spPr bwMode="auto">
          <a:xfrm rot="0" flipH="0" flipV="0">
            <a:off x="609599" y="4359519"/>
            <a:ext cx="5731509" cy="1700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7017428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Sydney – IPv6</a:t>
            </a:r>
            <a:endParaRPr/>
          </a:p>
        </p:txBody>
      </p:sp>
      <p:sp>
        <p:nvSpPr>
          <p:cNvPr id="347112260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2"/>
            <a:ext cx="6720745" cy="13199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HSRP</a:t>
            </a:r>
            <a:r>
              <a:rPr lang="en-AU">
                <a:latin typeface="Arial"/>
                <a:ea typeface="Arial"/>
                <a:cs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216002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2099465861" name=""/>
          <p:cNvSpPr txBox="1"/>
          <p:nvPr/>
        </p:nvSpPr>
        <p:spPr bwMode="auto">
          <a:xfrm flipH="0" flipV="0">
            <a:off x="306170" y="1863382"/>
            <a:ext cx="1127622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Primary (priority 120) and secondary router (priority 100).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21310" name=""/>
          <p:cNvSpPr txBox="1"/>
          <p:nvPr/>
        </p:nvSpPr>
        <p:spPr bwMode="auto">
          <a:xfrm flipH="0" flipV="0">
            <a:off x="6004379" y="2752342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950081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70" y="2824528"/>
            <a:ext cx="10537579" cy="354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768058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418999278" name=""/>
          <p:cNvSpPr txBox="1"/>
          <p:nvPr/>
        </p:nvSpPr>
        <p:spPr bwMode="auto">
          <a:xfrm flipH="0" flipV="0">
            <a:off x="6779278" y="2614392"/>
            <a:ext cx="485460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The primary router will be turned off to verify network behaviour.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68746935" name=""/>
          <p:cNvSpPr txBox="1"/>
          <p:nvPr/>
        </p:nvSpPr>
        <p:spPr bwMode="auto">
          <a:xfrm flipH="0" flipV="0">
            <a:off x="6004379" y="2752343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066094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536330" y="2344615"/>
            <a:ext cx="5935317" cy="3370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47756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1592571194" name=""/>
          <p:cNvSpPr txBox="1"/>
          <p:nvPr/>
        </p:nvSpPr>
        <p:spPr bwMode="auto">
          <a:xfrm flipH="0" flipV="0">
            <a:off x="659422" y="1863382"/>
            <a:ext cx="10983815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RT2 keeps LAN working...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345624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8" y="2637692"/>
            <a:ext cx="10590447" cy="3425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9542023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</a:t>
            </a:r>
            <a:endParaRPr/>
          </a:p>
        </p:txBody>
      </p:sp>
      <p:sp>
        <p:nvSpPr>
          <p:cNvPr id="1879033019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</a:t>
            </a: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OSPF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463040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2076171340" name=""/>
          <p:cNvSpPr txBox="1"/>
          <p:nvPr/>
        </p:nvSpPr>
        <p:spPr bwMode="auto">
          <a:xfrm flipH="0" flipV="0">
            <a:off x="306169" y="1863381"/>
            <a:ext cx="1127730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Routes between devices are proved by OSPF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04092856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4579397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692644"/>
            <a:ext cx="9714570" cy="3425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746087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1895162511" name=""/>
          <p:cNvSpPr txBox="1"/>
          <p:nvPr/>
        </p:nvSpPr>
        <p:spPr bwMode="auto">
          <a:xfrm flipH="0" flipV="0">
            <a:off x="306169" y="1863381"/>
            <a:ext cx="1127802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Routes between devices are proved by OSPFv3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693805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9195604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752341"/>
            <a:ext cx="10376455" cy="3658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96535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330621189" name=""/>
          <p:cNvSpPr txBox="1"/>
          <p:nvPr/>
        </p:nvSpPr>
        <p:spPr bwMode="auto">
          <a:xfrm flipH="0" flipV="0">
            <a:off x="306169" y="1863381"/>
            <a:ext cx="1128378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Bidirectional trace route between Sydney Branch and Brisbane Branch over IPv4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21677565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9082755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132259"/>
            <a:ext cx="10942531" cy="2760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8169645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HSRP</a:t>
            </a:r>
            <a:endParaRPr sz="4400"/>
          </a:p>
        </p:txBody>
      </p:sp>
      <p:sp>
        <p:nvSpPr>
          <p:cNvPr id="29621543" name=""/>
          <p:cNvSpPr txBox="1"/>
          <p:nvPr/>
        </p:nvSpPr>
        <p:spPr bwMode="auto">
          <a:xfrm flipH="0" flipV="0">
            <a:off x="306169" y="1863381"/>
            <a:ext cx="1128450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Bidirectional trace route between Sydney Branch and Brisbane Branch over IPv6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9266966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988112833" name=""/>
          <p:cNvPicPr>
            <a:picLocks noChangeAspect="1"/>
          </p:cNvPicPr>
          <p:nvPr/>
        </p:nvPicPr>
        <p:blipFill>
          <a:blip r:embed="rId3"/>
          <a:srcRect l="0" t="0" r="10739" b="0"/>
          <a:stretch/>
        </p:blipFill>
        <p:spPr bwMode="auto">
          <a:xfrm rot="0" flipH="0" flipV="0">
            <a:off x="306169" y="3223846"/>
            <a:ext cx="11037711" cy="2527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172243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Brisbane Branch</a:t>
            </a:r>
            <a:endParaRPr/>
          </a:p>
        </p:txBody>
      </p:sp>
      <p:pic>
        <p:nvPicPr>
          <p:cNvPr id="1419543486" name=""/>
          <p:cNvPicPr>
            <a:picLocks noChangeAspect="1"/>
          </p:cNvPicPr>
          <p:nvPr/>
        </p:nvPicPr>
        <p:blipFill>
          <a:blip r:embed="rId3"/>
          <a:srcRect l="0" t="31060" r="0" b="19376"/>
          <a:stretch/>
        </p:blipFill>
        <p:spPr bwMode="auto">
          <a:xfrm flipH="0" flipV="0">
            <a:off x="1337163" y="3312470"/>
            <a:ext cx="3183127" cy="882893"/>
          </a:xfrm>
          <a:prstGeom prst="rect">
            <a:avLst/>
          </a:prstGeom>
        </p:spPr>
      </p:pic>
      <p:pic>
        <p:nvPicPr>
          <p:cNvPr id="690069154" name=""/>
          <p:cNvPicPr>
            <a:picLocks noChangeAspect="1"/>
          </p:cNvPicPr>
          <p:nvPr/>
        </p:nvPicPr>
        <p:blipFill>
          <a:blip r:embed="rId4"/>
          <a:srcRect l="0" t="0" r="0" b="15164"/>
          <a:stretch/>
        </p:blipFill>
        <p:spPr bwMode="auto">
          <a:xfrm flipH="0" flipV="0">
            <a:off x="4795471" y="1593605"/>
            <a:ext cx="7277509" cy="5151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5724057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IPv4</a:t>
            </a:r>
            <a:endParaRPr/>
          </a:p>
        </p:txBody>
      </p:sp>
      <p:sp>
        <p:nvSpPr>
          <p:cNvPr id="220513103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ACL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632534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ACL</a:t>
            </a:r>
            <a:endParaRPr sz="4400"/>
          </a:p>
        </p:txBody>
      </p:sp>
      <p:sp>
        <p:nvSpPr>
          <p:cNvPr id="665051497" name=""/>
          <p:cNvSpPr txBox="1"/>
          <p:nvPr/>
        </p:nvSpPr>
        <p:spPr bwMode="auto">
          <a:xfrm flipH="0" flipV="0">
            <a:off x="306169" y="1863381"/>
            <a:ext cx="1129278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Example ACL on R1 (Sydney Branch)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2067588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5649553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2692644"/>
            <a:ext cx="9754743" cy="3315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729591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ACL</a:t>
            </a:r>
            <a:endParaRPr sz="4400"/>
          </a:p>
        </p:txBody>
      </p:sp>
      <p:sp>
        <p:nvSpPr>
          <p:cNvPr id="392468914" name=""/>
          <p:cNvSpPr txBox="1"/>
          <p:nvPr/>
        </p:nvSpPr>
        <p:spPr bwMode="auto">
          <a:xfrm flipH="0" flipV="0">
            <a:off x="306169" y="1863381"/>
            <a:ext cx="1130934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Deny rule for testing t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raffic from 192.168.10.99 (Brisbane)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69748819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772823151" name=""/>
          <p:cNvPicPr>
            <a:picLocks noChangeAspect="1"/>
          </p:cNvPicPr>
          <p:nvPr/>
        </p:nvPicPr>
        <p:blipFill>
          <a:blip r:embed="rId3"/>
          <a:srcRect l="0" t="35051" r="51456" b="35051"/>
          <a:stretch/>
        </p:blipFill>
        <p:spPr bwMode="auto">
          <a:xfrm rot="0" flipH="0" flipV="0">
            <a:off x="306169" y="2582740"/>
            <a:ext cx="8467754" cy="1062403"/>
          </a:xfrm>
          <a:prstGeom prst="rect">
            <a:avLst/>
          </a:prstGeom>
        </p:spPr>
      </p:pic>
      <p:pic>
        <p:nvPicPr>
          <p:cNvPr id="1039514695" name=""/>
          <p:cNvPicPr>
            <a:picLocks noChangeAspect="1"/>
          </p:cNvPicPr>
          <p:nvPr/>
        </p:nvPicPr>
        <p:blipFill>
          <a:blip r:embed="rId3"/>
          <a:srcRect l="53029" t="20437" r="0" b="18248"/>
          <a:stretch/>
        </p:blipFill>
        <p:spPr bwMode="auto">
          <a:xfrm rot="0" flipH="0" flipV="0">
            <a:off x="306169" y="3864951"/>
            <a:ext cx="8472231" cy="22530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6345422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WAN – IPv4</a:t>
            </a:r>
            <a:endParaRPr/>
          </a:p>
        </p:txBody>
      </p:sp>
      <p:sp>
        <p:nvSpPr>
          <p:cNvPr id="2030670126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Testing VPN Site-To-Site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30852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VPN Site-To-Site</a:t>
            </a:r>
            <a:endParaRPr sz="4400"/>
          </a:p>
        </p:txBody>
      </p:sp>
      <p:sp>
        <p:nvSpPr>
          <p:cNvPr id="741294413" name=""/>
          <p:cNvSpPr txBox="1"/>
          <p:nvPr/>
        </p:nvSpPr>
        <p:spPr bwMode="auto">
          <a:xfrm flipH="0" flipV="0">
            <a:off x="306169" y="1863381"/>
            <a:ext cx="1132590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Internet connection are intercepted by a criminal sniffer.</a:t>
            </a:r>
            <a:b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FTP Messages cannot be captured.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1642378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4852608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64489" y="3095624"/>
            <a:ext cx="8343878" cy="3388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416492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VPN Site-To-Site</a:t>
            </a:r>
            <a:endParaRPr sz="4400"/>
          </a:p>
        </p:txBody>
      </p:sp>
      <p:sp>
        <p:nvSpPr>
          <p:cNvPr id="1859542865" name=""/>
          <p:cNvSpPr txBox="1"/>
          <p:nvPr/>
        </p:nvSpPr>
        <p:spPr bwMode="auto">
          <a:xfrm flipH="0" flipV="0">
            <a:off x="306169" y="1863381"/>
            <a:ext cx="11331308" cy="1341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Local connection are susceptible to attacks.</a:t>
            </a:r>
            <a:b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FTP Messages can be captured.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110041846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6063462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204861"/>
            <a:ext cx="10802142" cy="2949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18179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536469776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Testing Encapsulation PPP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11560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Encapsulation PPP</a:t>
            </a:r>
            <a:endParaRPr sz="4400"/>
          </a:p>
        </p:txBody>
      </p:sp>
      <p:sp>
        <p:nvSpPr>
          <p:cNvPr id="1326659786" name=""/>
          <p:cNvSpPr txBox="1"/>
          <p:nvPr/>
        </p:nvSpPr>
        <p:spPr bwMode="auto">
          <a:xfrm flipH="0" flipV="0">
            <a:off x="8757547" y="1863381"/>
            <a:ext cx="2826290" cy="2530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Implemented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CHAP as an automatic authentication method.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6183751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grpSp>
        <p:nvGrpSpPr>
          <p:cNvPr id="600374767" name=""/>
          <p:cNvGrpSpPr/>
          <p:nvPr/>
        </p:nvGrpSpPr>
        <p:grpSpPr bwMode="auto">
          <a:xfrm rot="0" flipH="0" flipV="0">
            <a:off x="70656" y="1710149"/>
            <a:ext cx="7862612" cy="4920715"/>
            <a:chOff x="0" y="0"/>
            <a:chExt cx="7862612" cy="4920715"/>
          </a:xfrm>
        </p:grpSpPr>
        <p:pic>
          <p:nvPicPr>
            <p:cNvPr id="1580599249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rot="0" flipH="0" flipV="0">
              <a:off x="0" y="0"/>
              <a:ext cx="7862610" cy="2907371"/>
            </a:xfrm>
            <a:prstGeom prst="rect">
              <a:avLst/>
            </a:prstGeom>
          </p:spPr>
        </p:pic>
        <p:pic>
          <p:nvPicPr>
            <p:cNvPr id="873215283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rot="0" flipH="0" flipV="0">
              <a:off x="117599" y="3132388"/>
              <a:ext cx="3555454" cy="17883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141259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Encapsulation PPP</a:t>
            </a:r>
            <a:endParaRPr sz="4400"/>
          </a:p>
        </p:txBody>
      </p:sp>
      <p:sp>
        <p:nvSpPr>
          <p:cNvPr id="274053137" name=""/>
          <p:cNvSpPr txBox="1"/>
          <p:nvPr/>
        </p:nvSpPr>
        <p:spPr bwMode="auto">
          <a:xfrm flipH="0" flipV="0">
            <a:off x="306169" y="1863381"/>
            <a:ext cx="11384228" cy="1341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 from Local network to WEB server are working under encapsulation method.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CHAP implemented.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1579830208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220721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06169" y="3004038"/>
            <a:ext cx="10132537" cy="3626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1891367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7" y="2708919"/>
            <a:ext cx="6720743" cy="720077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2066566802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0"/>
            <a:ext cx="6720743" cy="131995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Dynamic NAT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37251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Simulation Software &amp; Tools</a:t>
            </a:r>
            <a:endParaRPr/>
          </a:p>
        </p:txBody>
      </p:sp>
      <p:sp>
        <p:nvSpPr>
          <p:cNvPr id="107121202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Cisco Packet Tracer 8.2.2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Ubuntu 24.04 LTS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Wireshark 4.2.2</a:t>
            </a:r>
            <a:endParaRPr/>
          </a:p>
        </p:txBody>
      </p:sp>
      <p:pic>
        <p:nvPicPr>
          <p:cNvPr id="7186487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41198" y="1850047"/>
            <a:ext cx="4341201" cy="4341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34183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  <a:p>
            <a:pPr>
              <a:defRPr/>
            </a:pPr>
            <a:endParaRPr/>
          </a:p>
        </p:txBody>
      </p:sp>
      <p:sp>
        <p:nvSpPr>
          <p:cNvPr id="951723363" name=""/>
          <p:cNvSpPr txBox="1"/>
          <p:nvPr/>
        </p:nvSpPr>
        <p:spPr bwMode="auto">
          <a:xfrm flipH="0" flipV="0">
            <a:off x="917739" y="1949716"/>
            <a:ext cx="3532785" cy="5794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74446573" name=""/>
          <p:cNvSpPr txBox="1"/>
          <p:nvPr/>
        </p:nvSpPr>
        <p:spPr bwMode="auto">
          <a:xfrm flipH="0" flipV="0">
            <a:off x="6004378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5425999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805960" y="2693281"/>
            <a:ext cx="7617841" cy="3754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0118904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  <a:p>
            <a:pPr>
              <a:defRPr/>
            </a:pPr>
            <a:endParaRPr/>
          </a:p>
        </p:txBody>
      </p:sp>
      <p:sp>
        <p:nvSpPr>
          <p:cNvPr id="1381043590" name=""/>
          <p:cNvSpPr txBox="1"/>
          <p:nvPr/>
        </p:nvSpPr>
        <p:spPr bwMode="auto">
          <a:xfrm flipH="0" flipV="0">
            <a:off x="917739" y="1949716"/>
            <a:ext cx="1067905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R2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NAT Translations table on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447290" name=""/>
          <p:cNvSpPr txBox="1"/>
          <p:nvPr/>
        </p:nvSpPr>
        <p:spPr bwMode="auto">
          <a:xfrm flipH="0" flipV="0">
            <a:off x="6004378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5615713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39" y="2616829"/>
            <a:ext cx="10156349" cy="287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687798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Dynamic NAT</a:t>
            </a:r>
            <a:endParaRPr sz="4400"/>
          </a:p>
        </p:txBody>
      </p:sp>
      <p:sp>
        <p:nvSpPr>
          <p:cNvPr id="196992730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AU" b="0">
                <a:latin typeface="Arial"/>
                <a:ea typeface="Arial"/>
                <a:cs typeface="Arial"/>
              </a:rPr>
              <a:t>Testing WEB connection</a:t>
            </a:r>
            <a:endParaRPr b="0"/>
          </a:p>
          <a:p>
            <a:pPr marL="0" indent="0">
              <a:buFont typeface="Arial"/>
              <a:buNone/>
              <a:defRPr/>
            </a:pPr>
            <a:endParaRPr b="0"/>
          </a:p>
        </p:txBody>
      </p:sp>
      <p:pic>
        <p:nvPicPr>
          <p:cNvPr id="16845079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609598" y="2454518"/>
            <a:ext cx="8510430" cy="3671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5124666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1933321371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 sz="42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Testing Firewall and Single-port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132841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sz="4400"/>
          </a:p>
        </p:txBody>
      </p:sp>
      <p:sp>
        <p:nvSpPr>
          <p:cNvPr id="1644499213" name=""/>
          <p:cNvSpPr txBox="1"/>
          <p:nvPr/>
        </p:nvSpPr>
        <p:spPr bwMode="auto">
          <a:xfrm flipH="0" flipV="0">
            <a:off x="917740" y="2462601"/>
            <a:ext cx="3527027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4649636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728203938" name=""/>
          <p:cNvPicPr>
            <a:picLocks noChangeAspect="1"/>
          </p:cNvPicPr>
          <p:nvPr/>
        </p:nvPicPr>
        <p:blipFill>
          <a:blip r:embed="rId3"/>
          <a:srcRect l="7212" t="10263" r="3176" b="10557"/>
          <a:stretch/>
        </p:blipFill>
        <p:spPr bwMode="auto">
          <a:xfrm rot="0" flipH="0" flipV="0">
            <a:off x="917740" y="3315432"/>
            <a:ext cx="8661643" cy="3168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123505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Firewall Single-port</a:t>
            </a:r>
            <a:endParaRPr sz="4400"/>
          </a:p>
        </p:txBody>
      </p:sp>
      <p:sp>
        <p:nvSpPr>
          <p:cNvPr id="1851327567" name=""/>
          <p:cNvSpPr txBox="1"/>
          <p:nvPr/>
        </p:nvSpPr>
        <p:spPr bwMode="auto">
          <a:xfrm flipH="0" flipV="0">
            <a:off x="917740" y="2462601"/>
            <a:ext cx="7309325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Single-port enabled and DMZ disabled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83290990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2183124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40" y="3173377"/>
            <a:ext cx="5731509" cy="3173377"/>
          </a:xfrm>
          <a:prstGeom prst="rect">
            <a:avLst/>
          </a:prstGeom>
        </p:spPr>
      </p:pic>
      <p:sp>
        <p:nvSpPr>
          <p:cNvPr id="140035018" name=""/>
          <p:cNvSpPr txBox="1"/>
          <p:nvPr/>
        </p:nvSpPr>
        <p:spPr bwMode="auto">
          <a:xfrm flipH="0" flipV="0">
            <a:off x="7200576" y="3982646"/>
            <a:ext cx="4478163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Connection from Remote PC to WEB Server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7724995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AU"/>
              <a:t>IPv4</a:t>
            </a:r>
            <a:endParaRPr/>
          </a:p>
        </p:txBody>
      </p:sp>
      <p:sp>
        <p:nvSpPr>
          <p:cNvPr id="2099711286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Logging Network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2215918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Logging </a:t>
            </a:r>
            <a:endParaRPr/>
          </a:p>
        </p:txBody>
      </p:sp>
      <p:sp>
        <p:nvSpPr>
          <p:cNvPr id="462151066" name=""/>
          <p:cNvSpPr txBox="1"/>
          <p:nvPr/>
        </p:nvSpPr>
        <p:spPr bwMode="auto">
          <a:xfrm flipH="0" flipV="0">
            <a:off x="917739" y="1949717"/>
            <a:ext cx="3532786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Network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90225027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8884366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007450" y="2656009"/>
            <a:ext cx="9086042" cy="3608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314500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Logging </a:t>
            </a:r>
            <a:endParaRPr/>
          </a:p>
        </p:txBody>
      </p:sp>
      <p:sp>
        <p:nvSpPr>
          <p:cNvPr id="1648258916" name=""/>
          <p:cNvSpPr txBox="1"/>
          <p:nvPr/>
        </p:nvSpPr>
        <p:spPr bwMode="auto">
          <a:xfrm flipH="0" flipV="0">
            <a:off x="917739" y="1949717"/>
            <a:ext cx="10666458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Echo replies from R2 to PC-C its destination is LAN interface of R2 (because is its local network)</a:t>
            </a:r>
            <a:endParaRPr sz="32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661503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  <p:pic>
        <p:nvPicPr>
          <p:cNvPr id="19158497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917739" y="3264141"/>
            <a:ext cx="7542261" cy="3275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2272771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4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92198812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595833" y="1208941"/>
            <a:ext cx="6720744" cy="131995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Summary Technologies &amp; Protocols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648921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Network Details </a:t>
            </a:r>
            <a:endParaRPr/>
          </a:p>
        </p:txBody>
      </p:sp>
      <p:sp>
        <p:nvSpPr>
          <p:cNvPr id="207525851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9" y="1600201"/>
            <a:ext cx="5486400" cy="4525962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Sydney Branch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Type: LAN/WAN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Topology: Dual-Star high availability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Architecture: 3-Tier</a:t>
            </a:r>
            <a:endParaRPr/>
          </a:p>
        </p:txBody>
      </p:sp>
      <p:sp>
        <p:nvSpPr>
          <p:cNvPr id="364216436" name=""/>
          <p:cNvSpPr txBox="1"/>
          <p:nvPr/>
        </p:nvSpPr>
        <p:spPr bwMode="auto">
          <a:xfrm flipH="0" flipV="0">
            <a:off x="6174807" y="1611923"/>
            <a:ext cx="5539746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GB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Brisbane Branch: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Type: LAN/WAN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Topology: Dual-Star high availability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Architecture: 2-Tier</a:t>
            </a:r>
            <a:endParaRPr lang="en-GB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989934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078329088" name=""/>
          <p:cNvSpPr txBox="1"/>
          <p:nvPr/>
        </p:nvSpPr>
        <p:spPr bwMode="auto">
          <a:xfrm flipH="0" flipV="0">
            <a:off x="609598" y="1863381"/>
            <a:ext cx="10976759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DHCP (Dynamic Host Configuration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Automatically assigns IP, gateway, and DNS addresses to devices on the network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LACP (Link Aggregation Control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Combines several physical links to form a single logical link for the purpose of increasing bandwidth also providing redundancy when one of the switches fails.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1339555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39907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782686887" name=""/>
          <p:cNvSpPr txBox="1"/>
          <p:nvPr/>
        </p:nvSpPr>
        <p:spPr bwMode="auto">
          <a:xfrm flipH="0" flipV="0">
            <a:off x="609598" y="1863381"/>
            <a:ext cx="10977838" cy="3505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HSRP (Hot Standby Router Protocol):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Provides redundancy. If the primary router fails, another router automatically takes over, ensuring service continuity.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OSPF (Open Shortest Path First):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routing that allows the calculation of the most efficient route to send packets in a network.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68545720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978235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292118446" name=""/>
          <p:cNvSpPr txBox="1"/>
          <p:nvPr/>
        </p:nvSpPr>
        <p:spPr bwMode="auto">
          <a:xfrm flipH="0" flipV="0">
            <a:off x="609598" y="1863381"/>
            <a:ext cx="10978919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ACLs (Access Control Lists): 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Rules applied to allow or deny traffic. They are used to filter traffic and improve security.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VPN IPsec (Internet Protocol Security):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Creates secure (encrypted) connections over the Internet between two networks (site-to-site), protecting data confidentiality and integrity.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11582203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4742283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380922588" name=""/>
          <p:cNvSpPr txBox="1"/>
          <p:nvPr/>
        </p:nvSpPr>
        <p:spPr bwMode="auto">
          <a:xfrm flipH="0" flipV="0">
            <a:off x="609598" y="1863381"/>
            <a:ext cx="10979639" cy="30178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PPP Authentication (Point-to-Point Protocol Authentication):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Responsible for establishing point-to-point connections and provides encapsulation to facilitate the connection. Also supports authentication mechanisms (CHAP) between two network devices to add an additional layer of security.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13732968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176261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Summary Technologies</a:t>
            </a:r>
            <a:endParaRPr/>
          </a:p>
        </p:txBody>
      </p:sp>
      <p:sp>
        <p:nvSpPr>
          <p:cNvPr id="1440568717" name=""/>
          <p:cNvSpPr txBox="1"/>
          <p:nvPr/>
        </p:nvSpPr>
        <p:spPr bwMode="auto">
          <a:xfrm flipH="0" flipV="0">
            <a:off x="609597" y="1863380"/>
            <a:ext cx="10980358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AU" sz="32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Dynamic NAT (Dynamic Network Address Translation):</a:t>
            </a:r>
            <a:endParaRPr sz="3200" b="1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Map a public network to multiple private networks on a WAN to communicate with external IPs.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.</a:t>
            </a:r>
            <a:endParaRPr lang="en-AU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80433569" name=""/>
          <p:cNvSpPr txBox="1"/>
          <p:nvPr/>
        </p:nvSpPr>
        <p:spPr bwMode="auto">
          <a:xfrm flipH="0" flipV="0">
            <a:off x="6004377" y="2752340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556792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A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Bibliography</a:t>
            </a:r>
            <a:endParaRPr sz="4400"/>
          </a:p>
        </p:txBody>
      </p:sp>
      <p:sp>
        <p:nvSpPr>
          <p:cNvPr id="799817654" name=""/>
          <p:cNvSpPr txBox="1"/>
          <p:nvPr/>
        </p:nvSpPr>
        <p:spPr bwMode="auto">
          <a:xfrm rot="0" flipH="0" flipV="0">
            <a:off x="39600" y="1864800"/>
            <a:ext cx="12165211" cy="41928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2" spcCol="360000" rtlCol="0" fromWordArt="0" anchor="t" anchorCtr="0" forceAA="0" upright="0" compatLnSpc="0">
            <a:spAutoFit/>
          </a:bodyPr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Network System: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3" tooltip="Gurutech Networking Training - Secure Network Training"/>
              </a:rPr>
              <a:t>Gurutech Networking Training - Secure Network Training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DHCPv6 Router: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4" tooltip=" Gurutech Networking Training"/>
              </a:rPr>
              <a:t> Gurutech Networking Training - DHCPv6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DHCPv6 stateless-stateful: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5" tooltip="ShefferKimanzi"/>
              </a:rPr>
              <a:t>ShefferKimanzi - DCHP v6 configuration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LACP: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6" tooltip="ITExamAnswers.net - Configure EtherChannel "/>
              </a:rPr>
              <a:t>ITExamAnswers.net - Configure EtherChannel </a:t>
            </a:r>
            <a:r>
              <a:rPr lang="en-AU">
                <a:latin typeface="Arial"/>
                <a:ea typeface="Arial"/>
                <a:cs typeface="Arial"/>
              </a:rPr>
              <a:t>l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HRSP v2 IPv6: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7" tooltip="Packet Tracer Network - HSRP Configuration"/>
              </a:rPr>
              <a:t>Packet Tracer Network - HSRP Configuration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IPCisco.com: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8" tooltip="ADSL IPv6"/>
              </a:rPr>
              <a:t>ADSL IPv6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ACLs: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9" tooltip="Packet Tracer Network - ACLs"/>
              </a:rPr>
              <a:t>Packet Tracer Network - ACLs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OSPFv3: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0" tooltip="Networking Academy -  IPv6 OSPFv3 "/>
              </a:rPr>
              <a:t>Networking Academy -  IPv6 OSPFv3 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OSPf: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1" tooltip="Computer Networking - OSPF"/>
              </a:rPr>
              <a:t>Computer Networking - OSPF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VPN IPsec tunnel (site-to-site):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2" tooltip="Abdullah Irfan, Medium, VPN tunnel"/>
              </a:rPr>
              <a:t>Abdullah Irfan, Medium, VPN tunnel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VPN site-to-site, IPsec: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3" tooltip="Gurutech Networking Training - VPN IPsec"/>
              </a:rPr>
              <a:t>Gurutech Networking Training - VPN IPsec</a:t>
            </a:r>
            <a:endParaRPr lang="en-AU">
              <a:latin typeface="Arial"/>
              <a:cs typeface="Arial"/>
            </a:endParaRPr>
          </a:p>
          <a:p>
            <a:pPr marL="283879" indent="-283879">
              <a:lnSpc>
                <a:spcPct val="114999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SSH: 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4" tooltip=" Sheffer Kimanzi, Configuring ssh"/>
              </a:rPr>
              <a:t> Sheffer Kimanzi, Configuring ssh</a:t>
            </a:r>
            <a:endParaRPr lang="en-AU">
              <a:latin typeface="Arial"/>
              <a:cs typeface="Arial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en-AU">
                <a:latin typeface="Arial"/>
                <a:ea typeface="Arial"/>
                <a:cs typeface="Arial"/>
              </a:rPr>
              <a:t>Telnet: </a:t>
            </a:r>
            <a:r>
              <a:rPr lang="en-AU" u="sng">
                <a:solidFill>
                  <a:schemeClr val="hlink"/>
                </a:solidFill>
                <a:latin typeface="Arial"/>
                <a:ea typeface="Arial"/>
                <a:cs typeface="Arial"/>
                <a:hlinkClick r:id="rId15" tooltip=" Sheffer Kimanzi, Configuring telnet"/>
              </a:rPr>
              <a:t> Sheffer Kimanzi, Configuring telnet</a:t>
            </a:r>
            <a:endParaRPr/>
          </a:p>
          <a:p>
            <a:pPr marL="283878" indent="-283878">
              <a:buFont typeface="Arial"/>
              <a:buChar char="•"/>
              <a:defRPr/>
            </a:pPr>
            <a:r>
              <a:rPr lang="en-AU">
                <a:latin typeface="Arial"/>
                <a:cs typeface="Arial"/>
              </a:rPr>
              <a:t>Dynamic NAT: </a:t>
            </a:r>
            <a:r>
              <a:rPr lang="en-AU" u="sng">
                <a:solidFill>
                  <a:schemeClr val="hlink"/>
                </a:solidFill>
                <a:latin typeface="Arial"/>
                <a:cs typeface="Arial"/>
                <a:hlinkClick r:id="rId16" tooltip=" ComputerNetworkingNotes - Dynamic NAT"/>
              </a:rPr>
              <a:t> ComputerNetworkingNotes - Dynamic NAT</a:t>
            </a:r>
            <a:endParaRPr/>
          </a:p>
        </p:txBody>
      </p:sp>
      <p:sp>
        <p:nvSpPr>
          <p:cNvPr id="1109073222" name=""/>
          <p:cNvSpPr txBox="1"/>
          <p:nvPr/>
        </p:nvSpPr>
        <p:spPr bwMode="auto">
          <a:xfrm flipH="0" flipV="0">
            <a:off x="6004378" y="2752341"/>
            <a:ext cx="183240" cy="1353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  <a:p>
            <a:pPr algn="l">
              <a:lnSpc>
                <a:spcPct val="114999"/>
              </a:lnSpc>
              <a:spcAft>
                <a:spcPts val="0"/>
              </a:spcAft>
              <a:defRPr/>
            </a:pPr>
            <a:endParaRPr lang="en-AU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922192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649412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5617365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912449" y="1635369"/>
            <a:ext cx="6367100" cy="4455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588559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>
                <a:latin typeface="Arial"/>
                <a:ea typeface="Arial"/>
                <a:cs typeface="Arial"/>
              </a:rPr>
              <a:t>Network Nodes</a:t>
            </a:r>
            <a:endParaRPr/>
          </a:p>
        </p:txBody>
      </p:sp>
      <p:sp>
        <p:nvSpPr>
          <p:cNvPr id="169776715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graphicFrame>
        <p:nvGraphicFramePr>
          <p:cNvPr id="2097049052" name=""/>
          <p:cNvGraphicFramePr>
            <a:graphicFrameLocks xmlns:a="http://schemas.openxmlformats.org/drawingml/2006/main"/>
          </p:cNvGraphicFramePr>
          <p:nvPr/>
        </p:nvGraphicFramePr>
        <p:xfrm>
          <a:off x="609599" y="1587499"/>
          <a:ext cx="8140699" cy="184149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3653366"/>
                <a:gridCol w="3653366"/>
                <a:gridCol w="3653366"/>
              </a:tblGrid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Sydney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Brisbane</a:t>
                      </a:r>
                      <a:endParaRPr/>
                    </a:p>
                  </a:txBody>
                  <a:tcPr anchor="ctr"/>
                </a:tc>
              </a:tr>
              <a:tr h="85286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Routers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5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Switches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5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Switches L3 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2 (HA)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1x1x0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Servers, Printers, Modems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0x1x2</a:t>
                      </a:r>
                      <a:endParaRPr/>
                    </a:p>
                  </a:txBody>
                  <a:tcPr anchor="ctr"/>
                </a:tc>
              </a:tr>
              <a:tr h="77948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End Devices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AU"/>
                        <a:t>19</a:t>
                      </a:r>
                      <a:endParaRPr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100644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AU"/>
              <a:t>Content</a:t>
            </a:r>
            <a:endParaRPr/>
          </a:p>
        </p:txBody>
      </p:sp>
      <p:sp>
        <p:nvSpPr>
          <p:cNvPr id="6045749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Legal &amp; security: Policies and Procedures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WAN 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Configuration</a:t>
            </a:r>
            <a:r>
              <a:rPr lang="en-AU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and </a:t>
            </a: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Troubleshooting &amp; Testing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GB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Summary Technologies &amp; Protocols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pic>
        <p:nvPicPr>
          <p:cNvPr id="735323812" name=""/>
          <p:cNvPicPr>
            <a:picLocks noChangeAspect="1"/>
          </p:cNvPicPr>
          <p:nvPr/>
        </p:nvPicPr>
        <p:blipFill>
          <a:blip r:embed="rId3"/>
          <a:srcRect l="49230" t="7574" r="0" b="47338"/>
          <a:stretch/>
        </p:blipFill>
        <p:spPr bwMode="auto">
          <a:xfrm flipH="0" flipV="0">
            <a:off x="7307106" y="3711465"/>
            <a:ext cx="4878323" cy="3185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ur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assic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PresentationFormat>On-screen Show (4:3)</PresentationFormat>
  <Paragraphs>0</Paragraphs>
  <Slides>76</Slides>
  <Notes>76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</cp:revision>
  <dcterms:modified xsi:type="dcterms:W3CDTF">2025-04-24T03:29:15Z</dcterms:modified>
</cp:coreProperties>
</file>